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9" r:id="rId3"/>
    <p:sldId id="258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3" r:id="rId18"/>
    <p:sldId id="285" r:id="rId19"/>
    <p:sldId id="286" r:id="rId20"/>
    <p:sldId id="288" r:id="rId21"/>
    <p:sldId id="287" r:id="rId22"/>
    <p:sldId id="289" r:id="rId23"/>
    <p:sldId id="278" r:id="rId24"/>
    <p:sldId id="276" r:id="rId25"/>
    <p:sldId id="279" r:id="rId26"/>
    <p:sldId id="281" r:id="rId27"/>
    <p:sldId id="280" r:id="rId28"/>
    <p:sldId id="283" r:id="rId29"/>
    <p:sldId id="272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72531-712D-4872-AE2E-4A5B6B16EB2F}" type="doc">
      <dgm:prSet loTypeId="urn:microsoft.com/office/officeart/2005/8/layout/matrix3" loCatId="matrix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7BA1585-0AF2-4E0D-AB07-09FF18042D87}">
      <dgm:prSet/>
      <dgm:spPr/>
      <dgm:t>
        <a:bodyPr/>
        <a:lstStyle/>
        <a:p>
          <a:r>
            <a:rPr lang="en-US"/>
            <a:t>Rust disease</a:t>
          </a:r>
        </a:p>
      </dgm:t>
    </dgm:pt>
    <dgm:pt modelId="{6BD71991-F119-43C1-93D3-CFD1B1591920}" type="parTrans" cxnId="{A447B791-23EB-4186-BCF6-AE7B29B6AEA1}">
      <dgm:prSet/>
      <dgm:spPr/>
      <dgm:t>
        <a:bodyPr/>
        <a:lstStyle/>
        <a:p>
          <a:endParaRPr lang="en-US"/>
        </a:p>
      </dgm:t>
    </dgm:pt>
    <dgm:pt modelId="{00848FE1-CE09-45AA-835F-D39A0AA73DEC}" type="sibTrans" cxnId="{A447B791-23EB-4186-BCF6-AE7B29B6AEA1}">
      <dgm:prSet/>
      <dgm:spPr/>
      <dgm:t>
        <a:bodyPr/>
        <a:lstStyle/>
        <a:p>
          <a:endParaRPr lang="en-US"/>
        </a:p>
      </dgm:t>
    </dgm:pt>
    <dgm:pt modelId="{D1569E68-FD77-440B-A533-036B3377DEAF}">
      <dgm:prSet/>
      <dgm:spPr/>
      <dgm:t>
        <a:bodyPr/>
        <a:lstStyle/>
        <a:p>
          <a:r>
            <a:rPr lang="en-US"/>
            <a:t>Sugarcane Woolly Aphid</a:t>
          </a:r>
        </a:p>
      </dgm:t>
    </dgm:pt>
    <dgm:pt modelId="{E3267E6B-1889-430B-A60D-5CAD57358C27}" type="parTrans" cxnId="{939DE9B0-2870-4061-A1A5-3FA03719231E}">
      <dgm:prSet/>
      <dgm:spPr/>
      <dgm:t>
        <a:bodyPr/>
        <a:lstStyle/>
        <a:p>
          <a:endParaRPr lang="en-US"/>
        </a:p>
      </dgm:t>
    </dgm:pt>
    <dgm:pt modelId="{C9F2CE99-DD99-4500-994F-C650A1C4905C}" type="sibTrans" cxnId="{939DE9B0-2870-4061-A1A5-3FA03719231E}">
      <dgm:prSet/>
      <dgm:spPr/>
      <dgm:t>
        <a:bodyPr/>
        <a:lstStyle/>
        <a:p>
          <a:endParaRPr lang="en-US"/>
        </a:p>
      </dgm:t>
    </dgm:pt>
    <dgm:pt modelId="{2C96F48A-C956-4196-9761-6A5D8AAD9E13}">
      <dgm:prSet/>
      <dgm:spPr/>
      <dgm:t>
        <a:bodyPr/>
        <a:lstStyle/>
        <a:p>
          <a:r>
            <a:rPr lang="en-US"/>
            <a:t>Red rot disease</a:t>
          </a:r>
        </a:p>
      </dgm:t>
    </dgm:pt>
    <dgm:pt modelId="{8415150A-1B85-4F6F-AC85-ECDF876E2F8E}" type="parTrans" cxnId="{61ADCB64-E3DF-4D40-86E1-C03372A93CEB}">
      <dgm:prSet/>
      <dgm:spPr/>
      <dgm:t>
        <a:bodyPr/>
        <a:lstStyle/>
        <a:p>
          <a:endParaRPr lang="en-US"/>
        </a:p>
      </dgm:t>
    </dgm:pt>
    <dgm:pt modelId="{8F294BEC-D118-4C5D-A7A5-A5570C19755F}" type="sibTrans" cxnId="{61ADCB64-E3DF-4D40-86E1-C03372A93CEB}">
      <dgm:prSet/>
      <dgm:spPr/>
      <dgm:t>
        <a:bodyPr/>
        <a:lstStyle/>
        <a:p>
          <a:endParaRPr lang="en-US"/>
        </a:p>
      </dgm:t>
    </dgm:pt>
    <dgm:pt modelId="{C5D8AF27-047E-4F6C-8B64-B980008552E0}">
      <dgm:prSet/>
      <dgm:spPr/>
      <dgm:t>
        <a:bodyPr/>
        <a:lstStyle/>
        <a:p>
          <a:r>
            <a:rPr lang="en-US"/>
            <a:t>Leaf scald disease</a:t>
          </a:r>
        </a:p>
      </dgm:t>
    </dgm:pt>
    <dgm:pt modelId="{372761CF-B22B-41E3-9EA5-BA246750E760}" type="parTrans" cxnId="{97ADD47E-217D-49A1-9E84-11131598208D}">
      <dgm:prSet/>
      <dgm:spPr/>
      <dgm:t>
        <a:bodyPr/>
        <a:lstStyle/>
        <a:p>
          <a:endParaRPr lang="en-US"/>
        </a:p>
      </dgm:t>
    </dgm:pt>
    <dgm:pt modelId="{BC541D36-D458-429C-8404-840A1B3295DD}" type="sibTrans" cxnId="{97ADD47E-217D-49A1-9E84-11131598208D}">
      <dgm:prSet/>
      <dgm:spPr/>
      <dgm:t>
        <a:bodyPr/>
        <a:lstStyle/>
        <a:p>
          <a:endParaRPr lang="en-US"/>
        </a:p>
      </dgm:t>
    </dgm:pt>
    <dgm:pt modelId="{90D180F4-B167-0D41-B343-B7ECBC580697}" type="pres">
      <dgm:prSet presAssocID="{16772531-712D-4872-AE2E-4A5B6B16EB2F}" presName="matrix" presStyleCnt="0">
        <dgm:presLayoutVars>
          <dgm:chMax val="1"/>
          <dgm:dir/>
          <dgm:resizeHandles val="exact"/>
        </dgm:presLayoutVars>
      </dgm:prSet>
      <dgm:spPr/>
    </dgm:pt>
    <dgm:pt modelId="{8BC2CCD2-2D4C-8041-A25E-827AD93F36A5}" type="pres">
      <dgm:prSet presAssocID="{16772531-712D-4872-AE2E-4A5B6B16EB2F}" presName="diamond" presStyleLbl="bgShp" presStyleIdx="0" presStyleCnt="1"/>
      <dgm:spPr/>
    </dgm:pt>
    <dgm:pt modelId="{61B008C5-A25E-224C-880D-F0ED62A14140}" type="pres">
      <dgm:prSet presAssocID="{16772531-712D-4872-AE2E-4A5B6B16EB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10525F-1E42-AD4C-8D6B-4823E2B6323A}" type="pres">
      <dgm:prSet presAssocID="{16772531-712D-4872-AE2E-4A5B6B16EB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603292-4946-F640-87E3-5C7DF7AB2ED7}" type="pres">
      <dgm:prSet presAssocID="{16772531-712D-4872-AE2E-4A5B6B16EB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1ED1A3-B037-2548-BDA9-9609BED17332}" type="pres">
      <dgm:prSet presAssocID="{16772531-712D-4872-AE2E-4A5B6B16EB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59BDF0C-3567-4747-88DB-ECD0F7128C90}" type="presOf" srcId="{16772531-712D-4872-AE2E-4A5B6B16EB2F}" destId="{90D180F4-B167-0D41-B343-B7ECBC580697}" srcOrd="0" destOrd="0" presId="urn:microsoft.com/office/officeart/2005/8/layout/matrix3"/>
    <dgm:cxn modelId="{80C0E30C-C557-8740-A9CE-815A1BAC97DB}" type="presOf" srcId="{D1569E68-FD77-440B-A533-036B3377DEAF}" destId="{5110525F-1E42-AD4C-8D6B-4823E2B6323A}" srcOrd="0" destOrd="0" presId="urn:microsoft.com/office/officeart/2005/8/layout/matrix3"/>
    <dgm:cxn modelId="{61ADCB64-E3DF-4D40-86E1-C03372A93CEB}" srcId="{16772531-712D-4872-AE2E-4A5B6B16EB2F}" destId="{2C96F48A-C956-4196-9761-6A5D8AAD9E13}" srcOrd="2" destOrd="0" parTransId="{8415150A-1B85-4F6F-AC85-ECDF876E2F8E}" sibTransId="{8F294BEC-D118-4C5D-A7A5-A5570C19755F}"/>
    <dgm:cxn modelId="{97ADD47E-217D-49A1-9E84-11131598208D}" srcId="{16772531-712D-4872-AE2E-4A5B6B16EB2F}" destId="{C5D8AF27-047E-4F6C-8B64-B980008552E0}" srcOrd="3" destOrd="0" parTransId="{372761CF-B22B-41E3-9EA5-BA246750E760}" sibTransId="{BC541D36-D458-429C-8404-840A1B3295DD}"/>
    <dgm:cxn modelId="{A447B791-23EB-4186-BCF6-AE7B29B6AEA1}" srcId="{16772531-712D-4872-AE2E-4A5B6B16EB2F}" destId="{27BA1585-0AF2-4E0D-AB07-09FF18042D87}" srcOrd="0" destOrd="0" parTransId="{6BD71991-F119-43C1-93D3-CFD1B1591920}" sibTransId="{00848FE1-CE09-45AA-835F-D39A0AA73DEC}"/>
    <dgm:cxn modelId="{939DE9B0-2870-4061-A1A5-3FA03719231E}" srcId="{16772531-712D-4872-AE2E-4A5B6B16EB2F}" destId="{D1569E68-FD77-440B-A533-036B3377DEAF}" srcOrd="1" destOrd="0" parTransId="{E3267E6B-1889-430B-A60D-5CAD57358C27}" sibTransId="{C9F2CE99-DD99-4500-994F-C650A1C4905C}"/>
    <dgm:cxn modelId="{578E7ECC-9F44-E045-B2C1-970321B7BFF9}" type="presOf" srcId="{C5D8AF27-047E-4F6C-8B64-B980008552E0}" destId="{551ED1A3-B037-2548-BDA9-9609BED17332}" srcOrd="0" destOrd="0" presId="urn:microsoft.com/office/officeart/2005/8/layout/matrix3"/>
    <dgm:cxn modelId="{A941B5DD-2627-5443-A260-B265D0CBFCC4}" type="presOf" srcId="{2C96F48A-C956-4196-9761-6A5D8AAD9E13}" destId="{98603292-4946-F640-87E3-5C7DF7AB2ED7}" srcOrd="0" destOrd="0" presId="urn:microsoft.com/office/officeart/2005/8/layout/matrix3"/>
    <dgm:cxn modelId="{3FCB6DE3-3EF0-E146-BE56-297D8FB985C9}" type="presOf" srcId="{27BA1585-0AF2-4E0D-AB07-09FF18042D87}" destId="{61B008C5-A25E-224C-880D-F0ED62A14140}" srcOrd="0" destOrd="0" presId="urn:microsoft.com/office/officeart/2005/8/layout/matrix3"/>
    <dgm:cxn modelId="{42F89384-4AA6-954E-BECE-052276BAB872}" type="presParOf" srcId="{90D180F4-B167-0D41-B343-B7ECBC580697}" destId="{8BC2CCD2-2D4C-8041-A25E-827AD93F36A5}" srcOrd="0" destOrd="0" presId="urn:microsoft.com/office/officeart/2005/8/layout/matrix3"/>
    <dgm:cxn modelId="{9A49CED9-4950-B747-9F00-24233F59F7F6}" type="presParOf" srcId="{90D180F4-B167-0D41-B343-B7ECBC580697}" destId="{61B008C5-A25E-224C-880D-F0ED62A14140}" srcOrd="1" destOrd="0" presId="urn:microsoft.com/office/officeart/2005/8/layout/matrix3"/>
    <dgm:cxn modelId="{EA17BEA2-3488-664B-8CFF-8A83E6499493}" type="presParOf" srcId="{90D180F4-B167-0D41-B343-B7ECBC580697}" destId="{5110525F-1E42-AD4C-8D6B-4823E2B6323A}" srcOrd="2" destOrd="0" presId="urn:microsoft.com/office/officeart/2005/8/layout/matrix3"/>
    <dgm:cxn modelId="{D15C822E-273B-EA47-BE22-D41F681B6313}" type="presParOf" srcId="{90D180F4-B167-0D41-B343-B7ECBC580697}" destId="{98603292-4946-F640-87E3-5C7DF7AB2ED7}" srcOrd="3" destOrd="0" presId="urn:microsoft.com/office/officeart/2005/8/layout/matrix3"/>
    <dgm:cxn modelId="{669938FF-6842-3643-AAE1-0FD99BBC802B}" type="presParOf" srcId="{90D180F4-B167-0D41-B343-B7ECBC580697}" destId="{551ED1A3-B037-2548-BDA9-9609BED1733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2CCD2-2D4C-8041-A25E-827AD93F36A5}">
      <dsp:nvSpPr>
        <dsp:cNvPr id="0" name=""/>
        <dsp:cNvSpPr/>
      </dsp:nvSpPr>
      <dsp:spPr>
        <a:xfrm>
          <a:off x="1345406" y="0"/>
          <a:ext cx="4021138" cy="4021138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B008C5-A25E-224C-880D-F0ED62A14140}">
      <dsp:nvSpPr>
        <dsp:cNvPr id="0" name=""/>
        <dsp:cNvSpPr/>
      </dsp:nvSpPr>
      <dsp:spPr>
        <a:xfrm>
          <a:off x="1727414" y="382008"/>
          <a:ext cx="1568243" cy="15682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Rust disease</a:t>
          </a:r>
        </a:p>
      </dsp:txBody>
      <dsp:txXfrm>
        <a:off x="1803969" y="458563"/>
        <a:ext cx="1415133" cy="1415133"/>
      </dsp:txXfrm>
    </dsp:sp>
    <dsp:sp modelId="{5110525F-1E42-AD4C-8D6B-4823E2B6323A}">
      <dsp:nvSpPr>
        <dsp:cNvPr id="0" name=""/>
        <dsp:cNvSpPr/>
      </dsp:nvSpPr>
      <dsp:spPr>
        <a:xfrm>
          <a:off x="3416292" y="382008"/>
          <a:ext cx="1568243" cy="15682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Sugarcane Woolly Aphid</a:t>
          </a:r>
        </a:p>
      </dsp:txBody>
      <dsp:txXfrm>
        <a:off x="3492847" y="458563"/>
        <a:ext cx="1415133" cy="1415133"/>
      </dsp:txXfrm>
    </dsp:sp>
    <dsp:sp modelId="{98603292-4946-F640-87E3-5C7DF7AB2ED7}">
      <dsp:nvSpPr>
        <dsp:cNvPr id="0" name=""/>
        <dsp:cNvSpPr/>
      </dsp:nvSpPr>
      <dsp:spPr>
        <a:xfrm>
          <a:off x="1727414" y="2070886"/>
          <a:ext cx="1568243" cy="15682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 rot disease</a:t>
          </a:r>
        </a:p>
      </dsp:txBody>
      <dsp:txXfrm>
        <a:off x="1803969" y="2147441"/>
        <a:ext cx="1415133" cy="1415133"/>
      </dsp:txXfrm>
    </dsp:sp>
    <dsp:sp modelId="{551ED1A3-B037-2548-BDA9-9609BED17332}">
      <dsp:nvSpPr>
        <dsp:cNvPr id="0" name=""/>
        <dsp:cNvSpPr/>
      </dsp:nvSpPr>
      <dsp:spPr>
        <a:xfrm>
          <a:off x="3416292" y="2070886"/>
          <a:ext cx="1568243" cy="15682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Leaf scald disease</a:t>
          </a:r>
        </a:p>
      </dsp:txBody>
      <dsp:txXfrm>
        <a:off x="3492847" y="2147441"/>
        <a:ext cx="1415133" cy="1415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6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7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1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A6C37DD9-88AD-4240-8155-BE1AC7412CC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3AB3C5D-01AA-584D-BCE3-2015CAFD2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3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A772-425B-E041-8D79-45E577D05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08" y="1713652"/>
            <a:ext cx="3762375" cy="8308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200" b="1" spc="-60" dirty="0"/>
            </a:br>
            <a:r>
              <a:rPr lang="en-US" sz="3200" b="1" spc="-60" dirty="0"/>
              <a:t>Monitoring crop health using drone images</a:t>
            </a:r>
            <a:endParaRPr lang="en-US" sz="1300" spc="-6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00602-5EE3-6140-AA59-3D822547FD5B}"/>
              </a:ext>
            </a:extLst>
          </p:cNvPr>
          <p:cNvSpPr txBox="1"/>
          <p:nvPr/>
        </p:nvSpPr>
        <p:spPr>
          <a:xfrm>
            <a:off x="252920" y="2407298"/>
            <a:ext cx="2947482" cy="3498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 </a:t>
            </a:r>
            <a:endParaRPr lang="en-US" sz="16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tabLst>
                <a:tab pos="1143000" algn="l"/>
              </a:tabLst>
            </a:pPr>
            <a:endParaRPr lang="en-US" sz="1600" dirty="0">
              <a:solidFill>
                <a:srgbClr val="FFFFFF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12.1.2019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</a:pPr>
            <a:endParaRPr lang="en-US" sz="1600" dirty="0">
              <a:solidFill>
                <a:srgbClr val="FFFFFF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</a:pPr>
            <a:r>
              <a:rPr lang="en-US" sz="1600" dirty="0">
                <a:solidFill>
                  <a:srgbClr val="FFFFFF"/>
                </a:solidFill>
              </a:rPr>
              <a:t>Swaroopa Kadam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</a:pPr>
            <a:r>
              <a:rPr lang="en-US" sz="1600" b="1" dirty="0">
                <a:solidFill>
                  <a:srgbClr val="FFFFFF"/>
                </a:solidFill>
              </a:rPr>
              <a:t>University of North Texas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2112A-DAA8-2B4C-96EE-E08ED7CEB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r="1339" b="-1"/>
          <a:stretch/>
        </p:blipFill>
        <p:spPr>
          <a:xfrm>
            <a:off x="4043463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F2A0B-2705-2740-9259-636F7F71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535" b="2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D43DE-E041-1045-A4D0-2F22B0A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21" y="1123836"/>
            <a:ext cx="3051113" cy="46011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9ACB-0A9B-E847-AE5B-46C4C9629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864107"/>
            <a:ext cx="6357938" cy="5222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18,000 sugarcane leaf images are collected by conducting visits to nearby sugarcane farms and from google images.</a:t>
            </a:r>
          </a:p>
          <a:p>
            <a:r>
              <a:rPr lang="en-US" dirty="0">
                <a:solidFill>
                  <a:schemeClr val="tx1"/>
                </a:solidFill>
              </a:rPr>
              <a:t>The images collected are a mix of infected and healthy leaves. </a:t>
            </a:r>
          </a:p>
          <a:p>
            <a:r>
              <a:rPr lang="en-US" dirty="0">
                <a:solidFill>
                  <a:schemeClr val="tx1"/>
                </a:solidFill>
              </a:rPr>
              <a:t>Around 14745  sugarcane leaf images are used for training the CNN model and 3255 images are used to test the accuracy of the model. This is approximately 80-20 split between testing and training data.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93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BE71E-17F6-49C2-9F47-25159D56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88F35-4294-4D17-8D68-CCD80FDCC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092D12-C345-4C42-81BB-EEEAC5ED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2E91F-0583-4184-949B-A90DE2550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4642228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B7B9B-ED49-E54C-AFA4-707FD07F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14" y="906236"/>
            <a:ext cx="36660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6C3D-6DAB-1045-9E34-5D41A1E55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49" y="2308989"/>
            <a:ext cx="4016116" cy="3475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To limit the processing requirements I had to convert the images to the size of 100x100 pixels without losing any details.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Open-CV program was used to re-size the images to 100x100 size.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To reduce any over-fitting due to the orientation of the images, I have rotated the images by 90, 180 and 270 degrees. The file names are appended by _90, _180, _270 to record the orientation change.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8D603-2CFF-B64E-8815-FEB7CD489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5" y="758952"/>
            <a:ext cx="5655863" cy="5330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955CFF-AE70-4EDA-8E89-88F2FC610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0C5B69-EBAA-E141-9D3B-8AF96CA5ADAD}"/>
              </a:ext>
            </a:extLst>
          </p:cNvPr>
          <p:cNvSpPr/>
          <p:nvPr/>
        </p:nvSpPr>
        <p:spPr>
          <a:xfrm flipH="1" flipV="1">
            <a:off x="289248" y="2418960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B774EA-4001-2B4E-883D-C7F301CAE458}"/>
              </a:ext>
            </a:extLst>
          </p:cNvPr>
          <p:cNvSpPr/>
          <p:nvPr/>
        </p:nvSpPr>
        <p:spPr>
          <a:xfrm flipH="1" flipV="1">
            <a:off x="289248" y="3214921"/>
            <a:ext cx="127076" cy="1442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C679E6-0236-B744-A193-FBA947C36002}"/>
              </a:ext>
            </a:extLst>
          </p:cNvPr>
          <p:cNvSpPr/>
          <p:nvPr/>
        </p:nvSpPr>
        <p:spPr>
          <a:xfrm flipH="1" flipV="1">
            <a:off x="289248" y="3784333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BE71E-17F6-49C2-9F47-25159D56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88F35-4294-4D17-8D68-CCD80FDCC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092D12-C345-4C42-81BB-EEEAC5ED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2E91F-0583-4184-949B-A90DE2550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4642228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EE2E8-6792-9D43-AF4F-72C46FD9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Labeling images using One-hot encoding: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BE5D-9B0A-944C-A148-B0928ED6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images are labeled using a one-hot format encoding as required by the CNN modeling technique. This helps in labeling training data with the classification type of the image.</a:t>
            </a:r>
          </a:p>
          <a:p>
            <a:r>
              <a:rPr lang="en-US" dirty="0">
                <a:solidFill>
                  <a:srgbClr val="FFFFFF"/>
                </a:solidFill>
              </a:rPr>
              <a:t>For our image classification model, we will be using the five-digit label as we have 5 categories for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8B888-3A32-2143-8BD8-49C8AA8C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2293914"/>
            <a:ext cx="6193767" cy="22607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955CFF-AE70-4EDA-8E89-88F2FC610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9CA82-5F57-904D-8B37-FCE7FB7DB455}"/>
              </a:ext>
            </a:extLst>
          </p:cNvPr>
          <p:cNvSpPr/>
          <p:nvPr/>
        </p:nvSpPr>
        <p:spPr>
          <a:xfrm flipH="1" flipV="1">
            <a:off x="289248" y="2617594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F5F8D8-0AB6-424A-B8C7-912E7D02089F}"/>
              </a:ext>
            </a:extLst>
          </p:cNvPr>
          <p:cNvSpPr/>
          <p:nvPr/>
        </p:nvSpPr>
        <p:spPr>
          <a:xfrm flipH="1" flipV="1">
            <a:off x="289248" y="4410404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BE71E-17F6-49C2-9F47-25159D56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88F35-4294-4D17-8D68-CCD80FDCC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6861C3-901A-4432-8CE0-A6D1961BD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08BABA-FFC6-4FBA-A31C-4A760D3A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5608255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01D43-BEAC-434A-9DC3-D73B22D1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042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/>
              <a:t>Creating matrix representation for each image.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A8E4-2076-224C-BB7C-F9A15F378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49" y="2644345"/>
            <a:ext cx="4998962" cy="3140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TensorFlow is used for creating CNN model.</a:t>
            </a:r>
          </a:p>
          <a:p>
            <a:r>
              <a:rPr lang="en-US" dirty="0">
                <a:solidFill>
                  <a:srgbClr val="FFFFFF"/>
                </a:solidFill>
              </a:rPr>
              <a:t> We need to convert each image into a tensor of size 100x100x3. </a:t>
            </a:r>
          </a:p>
          <a:p>
            <a:r>
              <a:rPr lang="en-US" dirty="0">
                <a:solidFill>
                  <a:srgbClr val="FFFFFF"/>
                </a:solidFill>
              </a:rPr>
              <a:t>100x100 is the 2-dimensional size of the image and 3 represents the number of channels (e.g. RGB). each pixel is represented by a number in the matrix with a value ranging from 0 to 255.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4CC45-D990-BF4D-9ADE-EB13921C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90" y="2376213"/>
            <a:ext cx="5238340" cy="21215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E8CF35-4F57-4B34-80F2-70ADD8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AAC44-06B2-1645-8176-74F8423BE0FD}"/>
              </a:ext>
            </a:extLst>
          </p:cNvPr>
          <p:cNvSpPr txBox="1"/>
          <p:nvPr/>
        </p:nvSpPr>
        <p:spPr>
          <a:xfrm>
            <a:off x="7013006" y="1519881"/>
            <a:ext cx="339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Matrix representation of an image of number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846359-C494-784D-8A30-3BDF91E61CBA}"/>
              </a:ext>
            </a:extLst>
          </p:cNvPr>
          <p:cNvSpPr/>
          <p:nvPr/>
        </p:nvSpPr>
        <p:spPr>
          <a:xfrm flipH="1" flipV="1">
            <a:off x="289248" y="2780929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286E49-0446-F243-9CB9-9D148D09294B}"/>
              </a:ext>
            </a:extLst>
          </p:cNvPr>
          <p:cNvSpPr/>
          <p:nvPr/>
        </p:nvSpPr>
        <p:spPr>
          <a:xfrm flipH="1" flipV="1">
            <a:off x="294164" y="3163452"/>
            <a:ext cx="122160" cy="1442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4D6000-B3E6-7447-A431-6C67D413D132}"/>
              </a:ext>
            </a:extLst>
          </p:cNvPr>
          <p:cNvSpPr/>
          <p:nvPr/>
        </p:nvSpPr>
        <p:spPr>
          <a:xfrm flipH="1" flipV="1">
            <a:off x="296192" y="3922404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BE71E-17F6-49C2-9F47-25159D56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88F35-4294-4D17-8D68-CCD80FDCC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6861C3-901A-4432-8CE0-A6D1961BD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08BABA-FFC6-4FBA-A31C-4A760D3A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5608255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80A37-762F-FE47-90C9-3A37B44F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Normalize the image data by dividing with 255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84D06-07BE-004D-9424-465DB8E8E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49" y="2744191"/>
            <a:ext cx="4998962" cy="30407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next pre-processing step was to convert all the numbers in the image tensor to values between 0 and 1. </a:t>
            </a:r>
          </a:p>
          <a:p>
            <a:r>
              <a:rPr lang="en-US" dirty="0">
                <a:solidFill>
                  <a:srgbClr val="FFFFFF"/>
                </a:solidFill>
              </a:rPr>
              <a:t>This was done by dividing each pixel value representation by 255.</a:t>
            </a:r>
          </a:p>
          <a:p>
            <a:r>
              <a:rPr lang="en-US" dirty="0">
                <a:solidFill>
                  <a:srgbClr val="FFFFFF"/>
                </a:solidFill>
              </a:rPr>
              <a:t>After normalization, the training data is ready to be used for training the CNN image classification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3D66D-122B-DD46-B20C-C879D4E2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90" y="1283106"/>
            <a:ext cx="5238340" cy="42823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E8CF35-4F57-4B34-80F2-70ADD8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327ACD-B981-7347-A2AF-25497701B7F8}"/>
              </a:ext>
            </a:extLst>
          </p:cNvPr>
          <p:cNvSpPr/>
          <p:nvPr/>
        </p:nvSpPr>
        <p:spPr>
          <a:xfrm flipH="1" flipV="1">
            <a:off x="289248" y="2857233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913BE2-4E3F-9A44-8D67-896845A13BE2}"/>
              </a:ext>
            </a:extLst>
          </p:cNvPr>
          <p:cNvSpPr/>
          <p:nvPr/>
        </p:nvSpPr>
        <p:spPr>
          <a:xfrm flipH="1" flipV="1">
            <a:off x="289248" y="3847833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7BAE9F-4A53-C943-9C38-BC7757A10B54}"/>
              </a:ext>
            </a:extLst>
          </p:cNvPr>
          <p:cNvSpPr/>
          <p:nvPr/>
        </p:nvSpPr>
        <p:spPr>
          <a:xfrm flipH="1" flipV="1">
            <a:off x="289248" y="4533633"/>
            <a:ext cx="127076" cy="14423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8E1D-957F-B84E-B647-588A3298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Reducing Bias by Randomize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3D2C-0DCD-E749-8A8A-85CDAB9A2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6787" y="1442246"/>
            <a:ext cx="7682068" cy="3648738"/>
          </a:xfrm>
        </p:spPr>
        <p:txBody>
          <a:bodyPr>
            <a:normAutofit/>
          </a:bodyPr>
          <a:lstStyle/>
          <a:p>
            <a:r>
              <a:rPr lang="en-US" dirty="0"/>
              <a:t>When the images are imported in the form of a list, all the categories of classification were imported one after the other. </a:t>
            </a:r>
          </a:p>
          <a:p>
            <a:r>
              <a:rPr lang="en-US" dirty="0"/>
              <a:t>Since each category of the image was clustered together in the training data, there was a risk of generating weights that may be biased . So the image class categories were randomized in the input list to create a mix of categories.</a:t>
            </a:r>
          </a:p>
          <a:p>
            <a:r>
              <a:rPr lang="en-US" dirty="0"/>
              <a:t>Following python function was used to randomize the input list training_data: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random.shuffle</a:t>
            </a:r>
            <a:r>
              <a:rPr lang="en-US" dirty="0"/>
              <a:t>(training_data)</a:t>
            </a:r>
          </a:p>
        </p:txBody>
      </p:sp>
    </p:spTree>
    <p:extLst>
      <p:ext uri="{BB962C8B-B14F-4D97-AF65-F5344CB8AC3E}">
        <p14:creationId xmlns:p14="http://schemas.microsoft.com/office/powerpoint/2010/main" val="378308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48315-4540-1E44-9F48-8A7B0ED9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8AEF-87D0-6E41-AEA9-DAA707473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6100" y="2361947"/>
            <a:ext cx="8983489" cy="355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Keras TensorFlow library is used to implement the Convolutional Neural Networks (CNN). </a:t>
            </a:r>
          </a:p>
          <a:p>
            <a:r>
              <a:rPr lang="en-US" dirty="0">
                <a:solidFill>
                  <a:schemeClr val="tx1"/>
                </a:solidFill>
              </a:rPr>
              <a:t>A deep learning CNN model takes an image input in the form of a 2-dimensional array of pixels. Each pixel of the image is treated like a number representing the RGB color combination for that.</a:t>
            </a:r>
          </a:p>
          <a:p>
            <a:r>
              <a:rPr lang="en-US" dirty="0">
                <a:solidFill>
                  <a:schemeClr val="tx1"/>
                </a:solidFill>
              </a:rPr>
              <a:t>The CNN model is using training and testing images data in a ratio of around 80%-20%. </a:t>
            </a:r>
          </a:p>
        </p:txBody>
      </p:sp>
    </p:spTree>
    <p:extLst>
      <p:ext uri="{BB962C8B-B14F-4D97-AF65-F5344CB8AC3E}">
        <p14:creationId xmlns:p14="http://schemas.microsoft.com/office/powerpoint/2010/main" val="27437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36">
            <a:extLst>
              <a:ext uri="{FF2B5EF4-FFF2-40B4-BE49-F238E27FC236}">
                <a16:creationId xmlns:a16="http://schemas.microsoft.com/office/drawing/2014/main" id="{326861C3-901A-4432-8CE0-A6D1961BD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308BABA-FFC6-4FBA-A31C-4A760D3A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5608255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947911"/>
            <a:ext cx="1770422" cy="46573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spc="-100"/>
              <a:t>CNN model used</a:t>
            </a:r>
            <a:endParaRPr lang="en-US" sz="3200" spc="-1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E8CF35-4F57-4B34-80F2-70ADD8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48837" y="776669"/>
            <a:ext cx="7423282" cy="2296114"/>
          </a:xfrm>
          <a:prstGeom prst="rect">
            <a:avLst/>
          </a:prstGeom>
          <a:ln/>
        </p:spPr>
      </p:pic>
      <p:pic>
        <p:nvPicPr>
          <p:cNvPr id="12" name="image21.png">
            <a:extLst>
              <a:ext uri="{FF2B5EF4-FFF2-40B4-BE49-F238E27FC236}">
                <a16:creationId xmlns:a16="http://schemas.microsoft.com/office/drawing/2014/main" id="{7303FA4F-D353-0A46-AA64-8217E1787773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02156" y="3424428"/>
            <a:ext cx="5716643" cy="25251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9239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639"/>
            <a:ext cx="5725845" cy="12308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-100" dirty="0"/>
              <a:t>Convolution layer and</a:t>
            </a:r>
            <a:br>
              <a:rPr lang="en-US" sz="2400" spc="-100" dirty="0"/>
            </a:br>
            <a:r>
              <a:rPr lang="en-US" sz="2400" spc="-100" dirty="0"/>
              <a:t>  </a:t>
            </a:r>
            <a:r>
              <a:rPr lang="en-US" sz="2400" spc="-100" dirty="0" err="1"/>
              <a:t>ReLU</a:t>
            </a:r>
            <a:r>
              <a:rPr lang="en-US" sz="2400" spc="-100" dirty="0"/>
              <a:t> layer</a:t>
            </a:r>
          </a:p>
        </p:txBody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71832" y="878245"/>
            <a:ext cx="7874540" cy="2419846"/>
          </a:xfrm>
          <a:prstGeom prst="rect">
            <a:avLst/>
          </a:prstGeom>
          <a:ln/>
        </p:spPr>
      </p:pic>
      <p:pic>
        <p:nvPicPr>
          <p:cNvPr id="8" name="image8.png">
            <a:extLst>
              <a:ext uri="{FF2B5EF4-FFF2-40B4-BE49-F238E27FC236}">
                <a16:creationId xmlns:a16="http://schemas.microsoft.com/office/drawing/2014/main" id="{FF3821EA-F07E-FA4C-A716-38322CD2B5B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19405" y="3778467"/>
            <a:ext cx="3576595" cy="2296115"/>
          </a:xfrm>
          <a:prstGeom prst="rect">
            <a:avLst/>
          </a:prstGeom>
          <a:ln/>
        </p:spPr>
      </p:pic>
      <p:pic>
        <p:nvPicPr>
          <p:cNvPr id="9" name="image30.png">
            <a:extLst>
              <a:ext uri="{FF2B5EF4-FFF2-40B4-BE49-F238E27FC236}">
                <a16:creationId xmlns:a16="http://schemas.microsoft.com/office/drawing/2014/main" id="{A3AD5612-FF9A-184C-8398-BC6E973D7F1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76376" y="3778467"/>
            <a:ext cx="4669702" cy="2296115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269B-B5D7-2E47-97EB-B5450BEE4432}"/>
              </a:ext>
            </a:extLst>
          </p:cNvPr>
          <p:cNvSpPr txBox="1"/>
          <p:nvPr/>
        </p:nvSpPr>
        <p:spPr>
          <a:xfrm>
            <a:off x="4605046" y="251524"/>
            <a:ext cx="298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00" dirty="0"/>
              <a:t>Feature Learning Layer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53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911366"/>
            <a:ext cx="2834640" cy="6090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-100" dirty="0"/>
              <a:t>Max pooling</a:t>
            </a:r>
          </a:p>
        </p:txBody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46126" y="770948"/>
            <a:ext cx="7423282" cy="2296114"/>
          </a:xfrm>
          <a:prstGeom prst="rect">
            <a:avLst/>
          </a:prstGeom>
          <a:ln/>
        </p:spPr>
      </p:pic>
      <p:pic>
        <p:nvPicPr>
          <p:cNvPr id="10" name="image29.png">
            <a:extLst>
              <a:ext uri="{FF2B5EF4-FFF2-40B4-BE49-F238E27FC236}">
                <a16:creationId xmlns:a16="http://schemas.microsoft.com/office/drawing/2014/main" id="{AC959801-F66A-F749-BCF9-A754A740788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18343" y="3429000"/>
            <a:ext cx="5943600" cy="2489200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B9468-8AC1-B049-A5D4-29B24EA1CA03}"/>
              </a:ext>
            </a:extLst>
          </p:cNvPr>
          <p:cNvSpPr txBox="1"/>
          <p:nvPr/>
        </p:nvSpPr>
        <p:spPr>
          <a:xfrm>
            <a:off x="4253778" y="220647"/>
            <a:ext cx="681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00" dirty="0"/>
              <a:t>Feature Learning Layer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642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F714-F0D7-E44A-B306-E496E89E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8441-8DED-A944-A90D-7BE680CA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 aims on studying sugarcane crop by capturing images from the drone.</a:t>
            </a:r>
          </a:p>
          <a:p>
            <a:r>
              <a:rPr lang="en-US" dirty="0">
                <a:solidFill>
                  <a:schemeClr val="tx1"/>
                </a:solidFill>
              </a:rPr>
              <a:t>The images captured by the drone will help the farmers in monitoring  the health of the sugarcane plantation.</a:t>
            </a:r>
          </a:p>
          <a:p>
            <a:r>
              <a:rPr lang="en-US" dirty="0">
                <a:solidFill>
                  <a:schemeClr val="tx1"/>
                </a:solidFill>
              </a:rPr>
              <a:t>Convolutional neural network is used to create the image classification model that can detect crop diseases by analyzing the plant leaf images captured by a drone.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69" y="947911"/>
            <a:ext cx="2681497" cy="46573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-100" dirty="0"/>
              <a:t>Flattening Layer</a:t>
            </a:r>
          </a:p>
        </p:txBody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00800" y="748481"/>
            <a:ext cx="7423282" cy="2296114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A0A40-8E2D-2644-9E1A-A6B48832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3" y="3276600"/>
            <a:ext cx="54991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FCFD9-12DF-D346-8BAE-02DDFC4BAB53}"/>
              </a:ext>
            </a:extLst>
          </p:cNvPr>
          <p:cNvSpPr txBox="1"/>
          <p:nvPr/>
        </p:nvSpPr>
        <p:spPr>
          <a:xfrm>
            <a:off x="4646613" y="147144"/>
            <a:ext cx="3121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00" dirty="0"/>
              <a:t>Classification Layers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837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4" y="947911"/>
            <a:ext cx="2681497" cy="46573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-100" dirty="0"/>
              <a:t>Fully connected layer</a:t>
            </a:r>
          </a:p>
        </p:txBody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32329" y="492350"/>
            <a:ext cx="7423282" cy="2296114"/>
          </a:xfrm>
          <a:prstGeom prst="rect">
            <a:avLst/>
          </a:prstGeom>
          <a:ln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51DBD1-52A7-FC41-86A3-4278E53FA051}"/>
              </a:ext>
            </a:extLst>
          </p:cNvPr>
          <p:cNvSpPr/>
          <p:nvPr/>
        </p:nvSpPr>
        <p:spPr>
          <a:xfrm>
            <a:off x="5391807" y="2837793"/>
            <a:ext cx="3520965" cy="3794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7029F-F748-DD48-B244-A17A8101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49" y="2933699"/>
            <a:ext cx="3279775" cy="3616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68AE6-5316-C444-B44F-A58118070FE1}"/>
              </a:ext>
            </a:extLst>
          </p:cNvPr>
          <p:cNvSpPr txBox="1"/>
          <p:nvPr/>
        </p:nvSpPr>
        <p:spPr>
          <a:xfrm>
            <a:off x="334644" y="234111"/>
            <a:ext cx="3121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00" dirty="0"/>
              <a:t>Classification Layers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017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AD97C-4831-3449-8206-B7278CF3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4" y="947911"/>
            <a:ext cx="2681497" cy="46573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-100" dirty="0" err="1"/>
              <a:t>Softmax</a:t>
            </a:r>
            <a:endParaRPr lang="en-US" sz="2400" spc="-100" dirty="0"/>
          </a:p>
        </p:txBody>
      </p:sp>
      <p:pic>
        <p:nvPicPr>
          <p:cNvPr id="21" name="image5.png">
            <a:extLst>
              <a:ext uri="{FF2B5EF4-FFF2-40B4-BE49-F238E27FC236}">
                <a16:creationId xmlns:a16="http://schemas.microsoft.com/office/drawing/2014/main" id="{935BA8B5-26F1-884E-B6A7-B827C6711D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28520" y="818710"/>
            <a:ext cx="7423282" cy="2296114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68AE6-5316-C444-B44F-A58118070FE1}"/>
              </a:ext>
            </a:extLst>
          </p:cNvPr>
          <p:cNvSpPr txBox="1"/>
          <p:nvPr/>
        </p:nvSpPr>
        <p:spPr>
          <a:xfrm>
            <a:off x="4351283" y="99733"/>
            <a:ext cx="512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00" dirty="0"/>
              <a:t>Classification Layers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E9EC7-13BB-2846-B1FF-86A9EBCD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441" y="3383227"/>
            <a:ext cx="4154213" cy="24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5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AB9-4176-DA42-A7A3-36B5C32E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pic>
        <p:nvPicPr>
          <p:cNvPr id="5" name="image28.png">
            <a:extLst>
              <a:ext uri="{FF2B5EF4-FFF2-40B4-BE49-F238E27FC236}">
                <a16:creationId xmlns:a16="http://schemas.microsoft.com/office/drawing/2014/main" id="{3FA15095-2F61-0B46-A520-E23783456E9A}"/>
              </a:ext>
            </a:extLst>
          </p:cNvPr>
          <p:cNvPicPr>
            <a:picLocks/>
          </p:cNvPicPr>
          <p:nvPr/>
        </p:nvPicPr>
        <p:blipFill>
          <a:blip r:embed="rId2"/>
          <a:srcRect b="38622"/>
          <a:stretch>
            <a:fillRect/>
          </a:stretch>
        </p:blipFill>
        <p:spPr>
          <a:xfrm>
            <a:off x="3751574" y="2151994"/>
            <a:ext cx="7550587" cy="28047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71025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D501-0BBB-F345-A8A9-35A28BD1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with 3 epochs</a:t>
            </a:r>
          </a:p>
        </p:txBody>
      </p:sp>
      <p:pic>
        <p:nvPicPr>
          <p:cNvPr id="6" name="image10.png">
            <a:extLst>
              <a:ext uri="{FF2B5EF4-FFF2-40B4-BE49-F238E27FC236}">
                <a16:creationId xmlns:a16="http://schemas.microsoft.com/office/drawing/2014/main" id="{0174CC37-6FC2-4844-9413-FA7CD24C769E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7215" y="795129"/>
            <a:ext cx="7315200" cy="1665117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68C1F-483D-834B-8105-BE384619E69B}"/>
              </a:ext>
            </a:extLst>
          </p:cNvPr>
          <p:cNvSpPr txBox="1"/>
          <p:nvPr/>
        </p:nvSpPr>
        <p:spPr>
          <a:xfrm>
            <a:off x="3937215" y="2517615"/>
            <a:ext cx="766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Model.fit</a:t>
            </a:r>
            <a:r>
              <a:rPr lang="en-US" dirty="0"/>
              <a:t>() will perform training of the CNN model using the training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Model.save</a:t>
            </a:r>
            <a:r>
              <a:rPr lang="en-US" dirty="0"/>
              <a:t>() will save the trained model into a file.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0363BB-CCEA-594B-B074-1000A7ED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95" y="3533536"/>
            <a:ext cx="3694716" cy="2524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E8EED-908A-AC40-B763-3FE8027D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310" y="3538330"/>
            <a:ext cx="3754167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5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7F651C-5426-4673-BBE4-926A14C4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E77FC-7E9C-4E2C-AE35-51E73F1A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320B47-AE28-4602-BA3B-58949727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D9CC33-34CC-4707-851E-FC5A26C6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A7158-0269-684F-9E86-5B6B2A8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Model Optimization</a:t>
            </a:r>
            <a:br>
              <a:rPr lang="en-US" sz="3200" spc="-100"/>
            </a:br>
            <a:r>
              <a:rPr lang="en-US" sz="3200" spc="-100"/>
              <a:t>(training with 50 epochs)</a:t>
            </a: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33487E9B-86AA-6E4B-B846-A45870D0C3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29" y="1285885"/>
            <a:ext cx="4789994" cy="1700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5B9A8-146F-EB42-B57F-10123B4F812C}"/>
              </a:ext>
            </a:extLst>
          </p:cNvPr>
          <p:cNvSpPr txBox="1"/>
          <p:nvPr/>
        </p:nvSpPr>
        <p:spPr>
          <a:xfrm>
            <a:off x="313509" y="643150"/>
            <a:ext cx="4789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Training accuracy increased to 97.85% with 50 epochs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F0D75B-779B-0943-A628-ECD8B2CB569E}"/>
              </a:ext>
            </a:extLst>
          </p:cNvPr>
          <p:cNvGrpSpPr/>
          <p:nvPr/>
        </p:nvGrpSpPr>
        <p:grpSpPr>
          <a:xfrm>
            <a:off x="8259563" y="3463294"/>
            <a:ext cx="3369644" cy="600164"/>
            <a:chOff x="8187204" y="3079474"/>
            <a:chExt cx="3369644" cy="6001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B8933-2DB3-434C-89A6-A419E3F2AB51}"/>
                </a:ext>
              </a:extLst>
            </p:cNvPr>
            <p:cNvSpPr txBox="1"/>
            <p:nvPr/>
          </p:nvSpPr>
          <p:spPr>
            <a:xfrm>
              <a:off x="8400645" y="3079474"/>
              <a:ext cx="315620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Training accuracy with 3 epochs</a:t>
              </a:r>
            </a:p>
            <a:p>
              <a:pPr>
                <a:spcAft>
                  <a:spcPts val="600"/>
                </a:spcAft>
              </a:pPr>
              <a:r>
                <a:rPr lang="en-US" sz="1400" dirty="0"/>
                <a:t>Training accuracy with 50 epochs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B60491-7AD8-6543-B95D-996200AB9DF9}"/>
                </a:ext>
              </a:extLst>
            </p:cNvPr>
            <p:cNvSpPr/>
            <p:nvPr/>
          </p:nvSpPr>
          <p:spPr>
            <a:xfrm>
              <a:off x="8187204" y="3152273"/>
              <a:ext cx="169594" cy="16253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19C3B8-D321-5046-ABDD-750E39AEB2D6}"/>
                </a:ext>
              </a:extLst>
            </p:cNvPr>
            <p:cNvSpPr/>
            <p:nvPr/>
          </p:nvSpPr>
          <p:spPr>
            <a:xfrm>
              <a:off x="8187204" y="3430032"/>
              <a:ext cx="169594" cy="16253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92E2042-358E-0540-8E22-7D1F0A694BB2}"/>
              </a:ext>
            </a:extLst>
          </p:cNvPr>
          <p:cNvSpPr txBox="1"/>
          <p:nvPr/>
        </p:nvSpPr>
        <p:spPr>
          <a:xfrm>
            <a:off x="5985357" y="619318"/>
            <a:ext cx="562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Accuracy comparison graph using Tensor-board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20B03A-95B0-CF45-973E-6B1E0808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32" y="986505"/>
            <a:ext cx="5940700" cy="24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C31B-4F5D-8E48-82F5-A83F5928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5EF5-9C22-D540-8E04-D4AFBD82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906" y="5176615"/>
            <a:ext cx="7315200" cy="10859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used </a:t>
            </a:r>
            <a:r>
              <a:rPr lang="en-US" dirty="0" err="1"/>
              <a:t>model.predict_classes</a:t>
            </a:r>
            <a:r>
              <a:rPr lang="en-US" dirty="0"/>
              <a:t>() method to get classification for each testing image. </a:t>
            </a:r>
          </a:p>
          <a:p>
            <a:r>
              <a:rPr lang="en-US" dirty="0"/>
              <a:t>The predicted category with the testing image is displayed in the above screenshot.</a:t>
            </a:r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5F9DC6E8-C8CE-E246-AD59-9C1D7F4C69E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96946" y="1023036"/>
            <a:ext cx="5943600" cy="3848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6233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FEB4-ABA7-8D4A-8FA4-455CE63B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26994" cy="4601183"/>
          </a:xfrm>
        </p:spPr>
        <p:txBody>
          <a:bodyPr>
            <a:normAutofit/>
          </a:bodyPr>
          <a:lstStyle/>
          <a:p>
            <a:r>
              <a:rPr lang="en-US" sz="3200" dirty="0"/>
              <a:t>Result of testing of the Image classification model using 3255 testing images </a:t>
            </a:r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85B5C21D-34FF-9748-842E-A0C3BA82FB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68738" y="1787167"/>
            <a:ext cx="7315200" cy="32741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2916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AE-EE31-8549-B4C6-EF33A882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FB6A16-B446-F24A-81B6-A329E487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project used manually cropped images but when using a drone on the field there will be practical challenges of image focusing, lighting, the method used for cropping images, etc. For practical use, it is recommended that a lot of training considering all the possible scenarios should be performed before using this model for commercial purposes. </a:t>
            </a:r>
          </a:p>
          <a:p>
            <a:pPr marL="0" indent="0" algn="just">
              <a:buNone/>
            </a:pPr>
            <a:endParaRPr lang="en-US" sz="400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Recently, high-performance algorithms have been introduced which use CNN underneath but can perform classification on a live video stream from a camera. A few examples are YOLO, Faster RCNN, Masked RCNN, etc. I recommend to try these algorithms as the drone is a fast-moving machine with the limited flight time. </a:t>
            </a:r>
          </a:p>
        </p:txBody>
      </p:sp>
    </p:spTree>
    <p:extLst>
      <p:ext uri="{BB962C8B-B14F-4D97-AF65-F5344CB8AC3E}">
        <p14:creationId xmlns:p14="http://schemas.microsoft.com/office/powerpoint/2010/main" val="1694676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BADA0A-8B71-1846-8F5B-DF8E6FC6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F9B5E-6CDE-084D-ABEB-E9F0A2D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this project an image classification model was developed for detecting sugarcane plant diseases by analyzing images of sugarcane leaves.</a:t>
            </a:r>
          </a:p>
          <a:p>
            <a:r>
              <a:rPr lang="en-US" dirty="0">
                <a:solidFill>
                  <a:schemeClr val="tx1"/>
                </a:solidFill>
              </a:rPr>
              <a:t>The classification model was optimized by increasing the number of epochs to 50. The training accuracy increased from 72.39% to 97.85%. </a:t>
            </a:r>
          </a:p>
          <a:p>
            <a:r>
              <a:rPr lang="en-US" dirty="0">
                <a:solidFill>
                  <a:schemeClr val="tx1"/>
                </a:solidFill>
              </a:rPr>
              <a:t>When testing this model with a set of 3255 images, the classification </a:t>
            </a:r>
            <a:r>
              <a:rPr lang="en-US" b="1" dirty="0">
                <a:solidFill>
                  <a:schemeClr val="tx1"/>
                </a:solidFill>
              </a:rPr>
              <a:t>accuracy of 89.42% was obtained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r>
              <a:rPr lang="en-US" dirty="0">
                <a:solidFill>
                  <a:schemeClr val="tx1"/>
                </a:solidFill>
              </a:rPr>
              <a:t>Based on the results we can reject the null hypothesis and accept alternate hypothesis that we can use a CNN based image classification model for detecting sugarcane plant disease by analyzing the images of its leaves.</a:t>
            </a:r>
          </a:p>
        </p:txBody>
      </p:sp>
    </p:spTree>
    <p:extLst>
      <p:ext uri="{BB962C8B-B14F-4D97-AF65-F5344CB8AC3E}">
        <p14:creationId xmlns:p14="http://schemas.microsoft.com/office/powerpoint/2010/main" val="122019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41857-E944-7144-ABAA-F4728116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C16D-629E-014D-A27B-662C7269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The goal of this project is to create a deep learning-based image classification model that can classify plant leaf images into the following categories: 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Healthy leaf.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Infected by rust disease. 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Infected by Red Rot disease.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Infected by Leaf scald disease.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Infested by Sugarcane Woolly Aphid. </a:t>
            </a:r>
          </a:p>
        </p:txBody>
      </p:sp>
    </p:spTree>
    <p:extLst>
      <p:ext uri="{BB962C8B-B14F-4D97-AF65-F5344CB8AC3E}">
        <p14:creationId xmlns:p14="http://schemas.microsoft.com/office/powerpoint/2010/main" val="303562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72325C-BBF6-0D4A-9748-B361553FEDC2}"/>
              </a:ext>
            </a:extLst>
          </p:cNvPr>
          <p:cNvSpPr txBox="1"/>
          <p:nvPr/>
        </p:nvSpPr>
        <p:spPr>
          <a:xfrm>
            <a:off x="4309242" y="3075057"/>
            <a:ext cx="386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01491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E78239-D1AA-4363-A29F-EAE5EAFB8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013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3FFD14-5A9F-4A16-B322-FC579C2EE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3A2C81-E536-42E0-B937-14ACD6F2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3A7FF-F83F-0042-8358-A2BA5BA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Diseases found in sugarcane crop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BD472-AC5D-4393-8BDB-66634BCB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919257-2C6E-44CE-A02A-408A9937C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639039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87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84BE71E-17F6-49C2-9F47-25159D56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488F35-4294-4D17-8D68-CCD80FDCC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6861C3-901A-4432-8CE0-A6D1961BD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08BABA-FFC6-4FBA-A31C-4A760D3A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5608255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1DD44-7F32-AB4A-A5E6-47C52475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Rust disease</a:t>
            </a:r>
            <a:br>
              <a:rPr lang="en-US" sz="3600" b="1"/>
            </a:b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D5759-36D1-284D-9D56-5E6354118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2510395"/>
            <a:ext cx="4998962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Sugarcane rust is caused by the pathogen Puccinia </a:t>
            </a:r>
            <a:r>
              <a:rPr lang="en-US" dirty="0" err="1"/>
              <a:t>Melanocephala</a:t>
            </a:r>
            <a:r>
              <a:rPr lang="en-US" dirty="0"/>
              <a:t>. </a:t>
            </a:r>
          </a:p>
          <a:p>
            <a:pPr marL="285750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disease can be identified by the small red spots about 1mm to 4mm in length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spots on leaves are elongated lengthwise and starts turning reddish-brown in color.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31A738-4F9C-3547-8A0C-64264E212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9" b="2"/>
          <a:stretch/>
        </p:blipFill>
        <p:spPr>
          <a:xfrm>
            <a:off x="6111284" y="758952"/>
            <a:ext cx="5201551" cy="5330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E8CF35-4F57-4B34-80F2-70ADD876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32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55AD-FC8B-AA48-B99B-44642B2F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691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/>
              <a:t>Sugarcane Woolly Aphid</a:t>
            </a:r>
            <a:br>
              <a:rPr lang="en-US" sz="2200"/>
            </a:br>
            <a:endParaRPr lang="en-US" sz="2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2620C-E712-9C4E-86CB-57F4393E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193010"/>
            <a:ext cx="2947482" cy="37132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Sugarcane wooly aphid is a pest that sucks healthy green leaves.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 Aphids are small sap-sucking insects that have a white and fluffy appearance.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Leaves become brittle and dries completely.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9455E-999D-5549-9F3E-A6B0979B9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0" r="10703" b="1"/>
          <a:stretch/>
        </p:blipFill>
        <p:spPr>
          <a:xfrm>
            <a:off x="3778897" y="1038514"/>
            <a:ext cx="7772401" cy="475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FA11-280F-3043-8E98-A3C7768A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Red rot disease</a:t>
            </a:r>
            <a:br>
              <a:rPr lang="en-US" sz="2400"/>
            </a:b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C66B1-6E27-C144-8E59-38E227691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407298"/>
            <a:ext cx="2947482" cy="3498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This disease is caused by the fungus Colletotrichum Falcatum.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The affected leaf appears to have reddish lesions. These lesions are 2 to 3 mm in length and about 0.5 mm in width.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600"/>
              <a:t>the entire crop is destroyed within a few days due to this disease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9EB02-8CAA-D84F-B0A8-88442D5CB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" r="-1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533-B721-6040-BE42-B738189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Leaf scald disease</a:t>
            </a:r>
            <a:br>
              <a:rPr lang="en-US" sz="2400"/>
            </a:b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46F18-FAA1-2141-8948-3770AC1D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407298"/>
            <a:ext cx="2947482" cy="3498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/>
              <a:t>Leaf scald is a fungal disease, this disease is caused by a fungal pathogen called Microdochium Oryzae.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/>
              <a:t>It can be identified by dark brown patches that are found on the leaf surface of the sugarcane plant.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/>
              <a:t>These patches are about 1−5 cm long and 0.5−1 cm wide or may almost cover the entire leaf.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/>
              <a:t>The leaves affected by this disease dry out and give a scalded appearance.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CFA72-F4A4-C348-983D-0D022A240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3" b="29716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6E2-E0B8-3D49-85A8-742A0FD9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1123837"/>
            <a:ext cx="2790498" cy="4601183"/>
          </a:xfrm>
        </p:spPr>
        <p:txBody>
          <a:bodyPr>
            <a:normAutofit/>
          </a:bodyPr>
          <a:lstStyle/>
          <a:p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800" b="1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85000"/>
                  </a:schemeClr>
                </a:solidFill>
              </a:rPr>
              <a:t>Research question</a:t>
            </a:r>
            <a:br>
              <a:rPr lang="en-US" sz="2000" b="1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Can an image classification model effectively detect Sugarcane plant diseases?</a:t>
            </a: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</a:schemeClr>
                </a:solidFill>
              </a:rPr>
            </a:b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5225-48EB-9545-BE3A-7CB7CF5F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902544"/>
            <a:ext cx="3474720" cy="80772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Null Hypothesis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D925B-B205-5F47-A67C-95944CA14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281974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An image classification model cannot effectively detect sugarcane plant disease based on the image of the plant leaf.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4C828-12AD-4A4B-99FC-677F102BE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930936"/>
            <a:ext cx="3474720" cy="81317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Alternate Hypothesis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A8A31-EED4-524E-888B-3FCA713707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Using deep-learning modeling techniques, we can build a model that can effectively detect sugarcane plant diseases based on the image of the leaf.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39CF2-371F-CE43-BD8F-26BAD4EEF96F}"/>
              </a:ext>
            </a:extLst>
          </p:cNvPr>
          <p:cNvSpPr txBox="1"/>
          <p:nvPr/>
        </p:nvSpPr>
        <p:spPr>
          <a:xfrm>
            <a:off x="2960292" y="302180"/>
            <a:ext cx="625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Research Question And Hypothesis</a:t>
            </a:r>
          </a:p>
        </p:txBody>
      </p:sp>
    </p:spTree>
    <p:extLst>
      <p:ext uri="{BB962C8B-B14F-4D97-AF65-F5344CB8AC3E}">
        <p14:creationId xmlns:p14="http://schemas.microsoft.com/office/powerpoint/2010/main" val="156845955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1250</Words>
  <Application>Microsoft Macintosh PowerPoint</Application>
  <PresentationFormat>Widescreen</PresentationFormat>
  <Paragraphs>109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Corbel</vt:lpstr>
      <vt:lpstr>Courier New</vt:lpstr>
      <vt:lpstr>Wingdings</vt:lpstr>
      <vt:lpstr>Wingdings 2</vt:lpstr>
      <vt:lpstr>Frame</vt:lpstr>
      <vt:lpstr> Monitoring crop health using drone images</vt:lpstr>
      <vt:lpstr>Overview</vt:lpstr>
      <vt:lpstr>Goal</vt:lpstr>
      <vt:lpstr>Diseases found in sugarcane crop</vt:lpstr>
      <vt:lpstr>Rust disease </vt:lpstr>
      <vt:lpstr>Sugarcane Woolly Aphid </vt:lpstr>
      <vt:lpstr>Red rot disease </vt:lpstr>
      <vt:lpstr>Leaf scald disease </vt:lpstr>
      <vt:lpstr>   Research question  Can an image classification model effectively detect Sugarcane plant diseases?     </vt:lpstr>
      <vt:lpstr>Data collection</vt:lpstr>
      <vt:lpstr>Data preparation</vt:lpstr>
      <vt:lpstr>Labeling images using One-hot encoding:</vt:lpstr>
      <vt:lpstr>Creating matrix representation for each image.</vt:lpstr>
      <vt:lpstr>Normalize the image data by dividing with 255</vt:lpstr>
      <vt:lpstr>Reducing Bias by Randomize training data</vt:lpstr>
      <vt:lpstr>Modeling</vt:lpstr>
      <vt:lpstr>CNN model used</vt:lpstr>
      <vt:lpstr>Convolution layer and   ReLU layer</vt:lpstr>
      <vt:lpstr>Max pooling</vt:lpstr>
      <vt:lpstr>Flattening Layer</vt:lpstr>
      <vt:lpstr>Fully connected layer</vt:lpstr>
      <vt:lpstr>Softmax</vt:lpstr>
      <vt:lpstr>Training the Model</vt:lpstr>
      <vt:lpstr>Training with 3 epochs</vt:lpstr>
      <vt:lpstr>Model Optimization (training with 50 epochs)</vt:lpstr>
      <vt:lpstr>Model testing</vt:lpstr>
      <vt:lpstr>Result of testing of the Image classification model using 3255 testing images </vt:lpstr>
      <vt:lpstr>Recommendations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Monitoring crop health using drone images</dc:title>
  <dc:creator>Kadam, Swaroopa</dc:creator>
  <cp:lastModifiedBy>Kadam, Swaroopa</cp:lastModifiedBy>
  <cp:revision>19</cp:revision>
  <dcterms:created xsi:type="dcterms:W3CDTF">2019-12-06T03:01:39Z</dcterms:created>
  <dcterms:modified xsi:type="dcterms:W3CDTF">2019-12-07T10:10:49Z</dcterms:modified>
</cp:coreProperties>
</file>